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74" r:id="rId3"/>
    <p:sldId id="272" r:id="rId4"/>
    <p:sldId id="276" r:id="rId5"/>
    <p:sldId id="275" r:id="rId6"/>
    <p:sldId id="277" r:id="rId7"/>
    <p:sldId id="278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ehan altintas" initials="ma" lastIdx="1" clrIdx="0">
    <p:extLst>
      <p:ext uri="{19B8F6BF-5375-455C-9EA6-DF929625EA0E}">
        <p15:presenceInfo xmlns:p15="http://schemas.microsoft.com/office/powerpoint/2012/main" userId="173eeabab82383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2A706-1095-4DF7-860B-461AF3896E9E}" v="13" dt="2020-09-27T13:26:57.717"/>
    <p1510:client id="{1F3EA8F2-C5B5-4EE2-A373-01B85FEB7DF3}" v="197" dt="2020-09-27T19:38:43.527"/>
    <p1510:client id="{27688C2A-A272-43BE-B7DC-B10126EF3016}" v="16" dt="2020-09-27T13:19:18.614"/>
    <p1510:client id="{3ADE9103-9052-47B1-BF6C-61DD45EA04B3}" v="232" dt="2020-09-27T16:32:44.388"/>
    <p1510:client id="{4584BF3F-E2F5-45AC-BFB1-4F92862A46A3}" v="2" dt="2020-09-27T16:29:32.460"/>
    <p1510:client id="{AE703858-DE4E-46B8-9042-6E21C0102437}" v="1772" dt="2020-09-27T21:36:04.764"/>
    <p1510:client id="{BB1BD81F-4603-4574-BF01-02F5B0BD1625}" v="338" dt="2020-09-27T21:35:14.608"/>
    <p1510:client id="{BC287A56-C840-47EA-9C12-0BBA39423643}" v="108" dt="2020-09-27T17:18:38.381"/>
    <p1510:client id="{FA003947-DC2B-478A-8A8C-B059C1C292AC}" v="23" dt="2020-09-27T20:25:37.6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7T13:19:30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18780 2912 16383 0 0,'5'0'0'0'0,"5"0"0"0"0,6 0 0 0 0,5 0 0 0 0,3 0 0 0 0,2 0 0 0 0,1 0 0 0 0,-4 4 0 0 0,-1 2 0 0 0,0 0 0 0 0,0-1 0 0 0,2 2 0 0 0,1 2 0 0 0,0-3 0 0 0,1-1 0 0 0,1-1 0 0 0,-1-3 0 0 0,1 0 0 0 0,0-1 0 0 0,-1 0 0 0 0,-4 4 0 0 0,-6 7 0 0 0,-1 0 0 0 0,1-1 0 0 0,-2-7 0 0 0,2-4 0 0 0,-3-6 0 0 0,1-2 0 0 0,-1-4 0 0 0,-4-4 0 0 0,2 1 0 0 0,3 2 0 0 0,4 5 0 0 0,3 3 0 0 0,-1-2 0 0 0,-1 1 0 0 0,2-3 0 0 0,-3 0-16383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27-9-2020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30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83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7" y="1052513"/>
            <a:ext cx="4859337" cy="14763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de stijl te bewerken</a:t>
            </a:r>
            <a:endParaRPr lang="nl-BE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125636" cy="20076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  <a:p>
            <a:endParaRPr lang="nl-NL"/>
          </a:p>
          <a:p>
            <a:endParaRPr lang="nl-NL"/>
          </a:p>
          <a:p>
            <a:endParaRPr lang="nl-BE"/>
          </a:p>
        </p:txBody>
      </p:sp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/>
              <a:t>Elfde-Liniestraat 24, 3500 Hasselt, </a:t>
            </a:r>
            <a:r>
              <a:rPr lang="nl-NL" sz="1500" err="1"/>
              <a:t>www.pxl.be</a:t>
            </a:r>
            <a:endParaRPr lang="nl-NL" sz="150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391D0A3-0C65-B34A-BEB2-8A912AFED0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59" y="5033742"/>
            <a:ext cx="3607160" cy="972094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970239"/>
            <a:ext cx="11160125" cy="17091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73" y="6096405"/>
            <a:ext cx="1922250" cy="424639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038350" y="6308725"/>
            <a:ext cx="77124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C3C9963B-B569-E342-AE92-29FD0E82DA7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454774"/>
            <a:ext cx="2547938" cy="291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834A67-6C01-9245-8316-7AB7AD0E8EC7}"/>
              </a:ext>
            </a:extLst>
          </p:cNvPr>
          <p:cNvCxnSpPr>
            <a:cxnSpLocks/>
          </p:cNvCxnSpPr>
          <p:nvPr userDrawn="1"/>
        </p:nvCxnSpPr>
        <p:spPr>
          <a:xfrm>
            <a:off x="-45055" y="5697538"/>
            <a:ext cx="4090005" cy="1192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A22D742-C8FE-2545-91FC-B68DF3C8D81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938" y="6067425"/>
            <a:ext cx="696912" cy="61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786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052513"/>
            <a:ext cx="11160126" cy="9921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73" y="6096405"/>
            <a:ext cx="1922250" cy="424639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038350" y="6308725"/>
            <a:ext cx="77124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C3C9963B-B569-E342-AE92-29FD0E82DA7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454774"/>
            <a:ext cx="2547938" cy="291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834A67-6C01-9245-8316-7AB7AD0E8EC7}"/>
              </a:ext>
            </a:extLst>
          </p:cNvPr>
          <p:cNvCxnSpPr>
            <a:cxnSpLocks/>
          </p:cNvCxnSpPr>
          <p:nvPr userDrawn="1"/>
        </p:nvCxnSpPr>
        <p:spPr>
          <a:xfrm>
            <a:off x="-45055" y="5697538"/>
            <a:ext cx="4090005" cy="1192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A22D742-C8FE-2545-91FC-B68DF3C8D81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938" y="6067425"/>
            <a:ext cx="696912" cy="61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6CEF3A51-AF06-1649-AF17-A39E3C04180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939" y="2528888"/>
            <a:ext cx="11160124" cy="3168650"/>
          </a:xfrm>
          <a:prstGeom prst="rect">
            <a:avLst/>
          </a:prstGeom>
        </p:spPr>
        <p:txBody>
          <a:bodyPr lIns="0" tIns="0" rIns="0" bIns="0" numCol="2" spcCol="144000"/>
          <a:lstStyle>
            <a:lvl1pPr marL="0" indent="0">
              <a:buFontTx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400" indent="-228600">
              <a:tabLst/>
              <a:defRPr sz="2000"/>
            </a:lvl2pPr>
            <a:lvl3pPr marL="668338" indent="-228600">
              <a:buFont typeface="Wingdings" pitchFamily="2" charset="2"/>
              <a:buChar char="§"/>
              <a:tabLst/>
              <a:defRPr/>
            </a:lvl3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3887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hthoek 69">
            <a:extLst>
              <a:ext uri="{FF2B5EF4-FFF2-40B4-BE49-F238E27FC236}">
                <a16:creationId xmlns:a16="http://schemas.microsoft.com/office/drawing/2014/main" id="{377C875F-9C6B-3C41-856E-3929FCD77C18}"/>
              </a:ext>
            </a:extLst>
          </p:cNvPr>
          <p:cNvSpPr/>
          <p:nvPr userDrawn="1"/>
        </p:nvSpPr>
        <p:spPr>
          <a:xfrm>
            <a:off x="0" y="549275"/>
            <a:ext cx="12192000" cy="5148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052513"/>
            <a:ext cx="11160125" cy="10280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73" y="6096405"/>
            <a:ext cx="1922250" cy="424639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038350" y="6308725"/>
            <a:ext cx="77124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C3C9963B-B569-E342-AE92-29FD0E82DA7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454774"/>
            <a:ext cx="2547938" cy="291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834A67-6C01-9245-8316-7AB7AD0E8EC7}"/>
              </a:ext>
            </a:extLst>
          </p:cNvPr>
          <p:cNvCxnSpPr>
            <a:cxnSpLocks/>
          </p:cNvCxnSpPr>
          <p:nvPr userDrawn="1"/>
        </p:nvCxnSpPr>
        <p:spPr>
          <a:xfrm>
            <a:off x="-45055" y="5697538"/>
            <a:ext cx="4090005" cy="1192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A22D742-C8FE-2545-91FC-B68DF3C8D81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938" y="6067425"/>
            <a:ext cx="696912" cy="61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BC6F9F-876F-2942-80A8-3D16EECA6B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939" y="2528888"/>
            <a:ext cx="11160124" cy="3168650"/>
          </a:xfrm>
          <a:prstGeom prst="rect">
            <a:avLst/>
          </a:prstGeom>
        </p:spPr>
        <p:txBody>
          <a:bodyPr lIns="0" tIns="0" rIns="0" bIns="0" numCol="2" spcCol="144000"/>
          <a:lstStyle>
            <a:lvl1pPr marL="0" indent="0">
              <a:buFontTx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400" indent="-228600">
              <a:tabLst/>
              <a:defRPr sz="2000"/>
            </a:lvl2pPr>
            <a:lvl3pPr marL="668338" indent="-228600">
              <a:buFont typeface="Wingdings" pitchFamily="2" charset="2"/>
              <a:buChar char="§"/>
              <a:tabLst/>
              <a:defRPr/>
            </a:lvl3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hthoek 69">
            <a:extLst>
              <a:ext uri="{FF2B5EF4-FFF2-40B4-BE49-F238E27FC236}">
                <a16:creationId xmlns:a16="http://schemas.microsoft.com/office/drawing/2014/main" id="{377C875F-9C6B-3C41-856E-3929FCD77C18}"/>
              </a:ext>
            </a:extLst>
          </p:cNvPr>
          <p:cNvSpPr/>
          <p:nvPr userDrawn="1"/>
        </p:nvSpPr>
        <p:spPr>
          <a:xfrm>
            <a:off x="0" y="549275"/>
            <a:ext cx="12192000" cy="514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052513"/>
            <a:ext cx="11160125" cy="10280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73" y="6096405"/>
            <a:ext cx="1922250" cy="424639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038350" y="6308725"/>
            <a:ext cx="77124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C3C9963B-B569-E342-AE92-29FD0E82DA7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454774"/>
            <a:ext cx="2547938" cy="291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834A67-6C01-9245-8316-7AB7AD0E8EC7}"/>
              </a:ext>
            </a:extLst>
          </p:cNvPr>
          <p:cNvCxnSpPr>
            <a:cxnSpLocks/>
          </p:cNvCxnSpPr>
          <p:nvPr userDrawn="1"/>
        </p:nvCxnSpPr>
        <p:spPr>
          <a:xfrm>
            <a:off x="-45055" y="5697538"/>
            <a:ext cx="4090005" cy="1192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A22D742-C8FE-2545-91FC-B68DF3C8D81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938" y="6067425"/>
            <a:ext cx="696912" cy="61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39170276-8CF8-D241-A1FE-D114AD839E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939" y="2528888"/>
            <a:ext cx="11160124" cy="3168650"/>
          </a:xfrm>
          <a:prstGeom prst="rect">
            <a:avLst/>
          </a:prstGeom>
        </p:spPr>
        <p:txBody>
          <a:bodyPr lIns="0" tIns="0" rIns="0" bIns="0" numCol="2" spcCol="144000"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400" indent="-228600">
              <a:tabLst/>
              <a:defRPr sz="2000">
                <a:solidFill>
                  <a:schemeClr val="bg1"/>
                </a:solidFill>
              </a:defRPr>
            </a:lvl2pPr>
            <a:lvl3pPr marL="668338" indent="-22860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351449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052513"/>
            <a:ext cx="5580062" cy="126047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73" y="6096405"/>
            <a:ext cx="1922250" cy="424639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038350" y="6308725"/>
            <a:ext cx="77124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C3C9963B-B569-E342-AE92-29FD0E82DA7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454774"/>
            <a:ext cx="2547938" cy="291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834A67-6C01-9245-8316-7AB7AD0E8EC7}"/>
              </a:ext>
            </a:extLst>
          </p:cNvPr>
          <p:cNvCxnSpPr>
            <a:cxnSpLocks/>
          </p:cNvCxnSpPr>
          <p:nvPr userDrawn="1"/>
        </p:nvCxnSpPr>
        <p:spPr>
          <a:xfrm>
            <a:off x="-45055" y="5697538"/>
            <a:ext cx="4090005" cy="1192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A22D742-C8FE-2545-91FC-B68DF3C8D81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938" y="6067425"/>
            <a:ext cx="696912" cy="61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5B9D108-B94E-7B4E-8DDB-D626E0135C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939" y="2528888"/>
            <a:ext cx="4859336" cy="3168650"/>
          </a:xfrm>
          <a:prstGeom prst="rect">
            <a:avLst/>
          </a:prstGeom>
        </p:spPr>
        <p:txBody>
          <a:bodyPr lIns="0" tIns="0" rIns="0" bIns="0" numCol="1" spcCol="144000"/>
          <a:lstStyle>
            <a:lvl1pPr marL="0" indent="0">
              <a:buFontTx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400" indent="-228600">
              <a:tabLst/>
              <a:defRPr sz="2000"/>
            </a:lvl2pPr>
            <a:lvl3pPr marL="668338" indent="-228600">
              <a:buFont typeface="Wingdings" pitchFamily="2" charset="2"/>
              <a:buChar char="§"/>
              <a:tabLst/>
              <a:defRPr/>
            </a:lvl3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03B7957F-7566-1240-B0A1-6A4439199D4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5999" y="1052513"/>
            <a:ext cx="5580063" cy="4645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numCol="2" spcCol="144000"/>
          <a:lstStyle>
            <a:lvl1pPr marL="0" indent="0">
              <a:buFontTx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400" indent="-228600">
              <a:tabLst/>
              <a:defRPr sz="2000"/>
            </a:lvl2pPr>
            <a:lvl3pPr marL="668338" indent="-228600">
              <a:buFont typeface="Wingdings" pitchFamily="2" charset="2"/>
              <a:buChar char="§"/>
              <a:tabLst/>
              <a:defRPr/>
            </a:lvl3pPr>
          </a:lstStyle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667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0525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1E595DC-E175-3F43-B2FE-F3BA916D1E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73" y="6096405"/>
            <a:ext cx="1922250" cy="424639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63D602A1-292C-454A-9F25-B4503C2C7C10}"/>
              </a:ext>
            </a:extLst>
          </p:cNvPr>
          <p:cNvCxnSpPr>
            <a:cxnSpLocks/>
          </p:cNvCxnSpPr>
          <p:nvPr userDrawn="1"/>
        </p:nvCxnSpPr>
        <p:spPr>
          <a:xfrm>
            <a:off x="2038350" y="6308725"/>
            <a:ext cx="77124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2304CF0-8B5C-1D43-8BBF-E207E592FC19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454774"/>
            <a:ext cx="2547938" cy="291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B3E75B0-E4EA-5D4A-982F-DE9F033FB926}"/>
              </a:ext>
            </a:extLst>
          </p:cNvPr>
          <p:cNvCxnSpPr>
            <a:cxnSpLocks/>
          </p:cNvCxnSpPr>
          <p:nvPr userDrawn="1"/>
        </p:nvCxnSpPr>
        <p:spPr>
          <a:xfrm>
            <a:off x="-45055" y="5697538"/>
            <a:ext cx="4090005" cy="1192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A617C18-9DE6-014E-B036-37A54407D9D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938" y="6067425"/>
            <a:ext cx="696912" cy="61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3115F8B1-173B-E242-BE1C-E94210A1FA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7" y="10525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01767C7C-DB15-AE4D-A519-EC92FD1314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68650"/>
          </a:xfrm>
          <a:prstGeom prst="rect">
            <a:avLst/>
          </a:prstGeom>
        </p:spPr>
        <p:txBody>
          <a:bodyPr lIns="0" tIns="0" rIns="0" bIns="0" numCol="2" spcCol="18000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EF846D-A846-E54D-807D-C9EF855CF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73" y="6096405"/>
            <a:ext cx="1922250" cy="424639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E9F8A43-789A-2A44-9DDA-7391526F5946}"/>
              </a:ext>
            </a:extLst>
          </p:cNvPr>
          <p:cNvCxnSpPr>
            <a:cxnSpLocks/>
          </p:cNvCxnSpPr>
          <p:nvPr userDrawn="1"/>
        </p:nvCxnSpPr>
        <p:spPr>
          <a:xfrm>
            <a:off x="2038350" y="6308725"/>
            <a:ext cx="77124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18EF9665-FD40-024E-BFD5-055BF00F66A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454774"/>
            <a:ext cx="2547938" cy="291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038D96F-3548-C04A-B514-C45400A6826C}"/>
              </a:ext>
            </a:extLst>
          </p:cNvPr>
          <p:cNvCxnSpPr>
            <a:cxnSpLocks/>
          </p:cNvCxnSpPr>
          <p:nvPr userDrawn="1"/>
        </p:nvCxnSpPr>
        <p:spPr>
          <a:xfrm>
            <a:off x="-45055" y="5697538"/>
            <a:ext cx="4090005" cy="1192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6D17D7D-3DF6-5B4A-AB3E-627C286DEEBF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938" y="6067425"/>
            <a:ext cx="696912" cy="61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9"/>
            <a:ext cx="11160125" cy="3168650"/>
          </a:xfrm>
          <a:prstGeom prst="rect">
            <a:avLst/>
          </a:prstGeom>
        </p:spPr>
        <p:txBody>
          <a:bodyPr lIns="0" tIns="0" rIns="0" bIns="0" numCol="2" spcCol="18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  <a:p>
            <a:r>
              <a:rPr lang="nl-NL"/>
              <a:t>Klik om de ondertitelstijl van het model te bewerken</a:t>
            </a:r>
            <a:endParaRPr lang="nl-BE"/>
          </a:p>
          <a:p>
            <a:r>
              <a:rPr lang="nl-NL"/>
              <a:t>Klik om de ondertitelstijl van het model te bewerken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Klik om de ondertitelstijl van het model te bewerken</a:t>
            </a:r>
            <a:endParaRPr lang="nl-BE"/>
          </a:p>
          <a:p>
            <a:r>
              <a:rPr lang="nl-NL"/>
              <a:t>Klik om de ondertitelstijl van het model te bewerken</a:t>
            </a:r>
            <a:endParaRPr lang="nl-BE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BE"/>
          </a:p>
          <a:p>
            <a:endParaRPr lang="nl-BE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052513"/>
            <a:ext cx="11160124" cy="109433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92E322-6C3A-6F45-9FD7-DBD073D3B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73" y="6096405"/>
            <a:ext cx="1922250" cy="424639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48F235FF-3050-0048-A45B-634F0EA5F112}"/>
              </a:ext>
            </a:extLst>
          </p:cNvPr>
          <p:cNvCxnSpPr>
            <a:cxnSpLocks/>
          </p:cNvCxnSpPr>
          <p:nvPr userDrawn="1"/>
        </p:nvCxnSpPr>
        <p:spPr>
          <a:xfrm>
            <a:off x="2038350" y="6308725"/>
            <a:ext cx="77124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0E17470-3A3A-B447-9995-174D0CBB461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454774"/>
            <a:ext cx="2547938" cy="291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ABC55967-4872-5847-991D-1DD671B95FF8}"/>
              </a:ext>
            </a:extLst>
          </p:cNvPr>
          <p:cNvCxnSpPr>
            <a:cxnSpLocks/>
          </p:cNvCxnSpPr>
          <p:nvPr userDrawn="1"/>
        </p:nvCxnSpPr>
        <p:spPr>
          <a:xfrm>
            <a:off x="-45055" y="5697538"/>
            <a:ext cx="4090005" cy="1192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3FAB87E-7C9A-854A-AC66-D717DF1C6405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938" y="6067425"/>
            <a:ext cx="696912" cy="61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052513"/>
            <a:ext cx="11160124" cy="109433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92E322-6C3A-6F45-9FD7-DBD073D3B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173" y="6096405"/>
            <a:ext cx="1922250" cy="424639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48F235FF-3050-0048-A45B-634F0EA5F112}"/>
              </a:ext>
            </a:extLst>
          </p:cNvPr>
          <p:cNvCxnSpPr>
            <a:cxnSpLocks/>
          </p:cNvCxnSpPr>
          <p:nvPr userDrawn="1"/>
        </p:nvCxnSpPr>
        <p:spPr>
          <a:xfrm>
            <a:off x="2038350" y="6308725"/>
            <a:ext cx="77124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0E17470-3A3A-B447-9995-174D0CBB461B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454774"/>
            <a:ext cx="2547938" cy="291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ABC55967-4872-5847-991D-1DD671B95FF8}"/>
              </a:ext>
            </a:extLst>
          </p:cNvPr>
          <p:cNvCxnSpPr>
            <a:cxnSpLocks/>
          </p:cNvCxnSpPr>
          <p:nvPr userDrawn="1"/>
        </p:nvCxnSpPr>
        <p:spPr>
          <a:xfrm>
            <a:off x="-45055" y="5697538"/>
            <a:ext cx="4090005" cy="11922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3FAB87E-7C9A-854A-AC66-D717DF1C6405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938" y="6067425"/>
            <a:ext cx="696912" cy="6178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9391FCEF-0CD6-AF4F-9C38-0F93918FEC83}"/>
              </a:ext>
            </a:extLst>
          </p:cNvPr>
          <p:cNvSpPr txBox="1">
            <a:spLocks/>
          </p:cNvSpPr>
          <p:nvPr userDrawn="1"/>
        </p:nvSpPr>
        <p:spPr>
          <a:xfrm>
            <a:off x="515938" y="5230027"/>
            <a:ext cx="3524047" cy="467512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nl-NL" sz="1800">
                <a:solidFill>
                  <a:schemeClr val="bg1"/>
                </a:solidFill>
              </a:rPr>
              <a:t>Klik om de stijl te bewerken</a:t>
            </a:r>
            <a:endParaRPr lang="nl-BE" sz="1800">
              <a:solidFill>
                <a:schemeClr val="bg1"/>
              </a:solidFill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F1BBE7C-0A15-4A42-B519-90725CBC1AC3}"/>
              </a:ext>
            </a:extLst>
          </p:cNvPr>
          <p:cNvSpPr txBox="1">
            <a:spLocks/>
          </p:cNvSpPr>
          <p:nvPr userDrawn="1"/>
        </p:nvSpPr>
        <p:spPr>
          <a:xfrm>
            <a:off x="4333976" y="5230027"/>
            <a:ext cx="3525737" cy="467512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nl-NL" sz="1800">
                <a:solidFill>
                  <a:schemeClr val="bg1"/>
                </a:solidFill>
              </a:rPr>
              <a:t>Klik om de stijl te bewerken</a:t>
            </a:r>
            <a:endParaRPr lang="nl-BE" sz="1800">
              <a:solidFill>
                <a:schemeClr val="bg1"/>
              </a:solidFill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6800F14-C43A-FD43-96B3-CEDEDDFE71E4}"/>
              </a:ext>
            </a:extLst>
          </p:cNvPr>
          <p:cNvSpPr txBox="1">
            <a:spLocks/>
          </p:cNvSpPr>
          <p:nvPr userDrawn="1"/>
        </p:nvSpPr>
        <p:spPr>
          <a:xfrm>
            <a:off x="8152016" y="5230027"/>
            <a:ext cx="3524047" cy="467512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nl-NL" sz="2000">
                <a:solidFill>
                  <a:schemeClr val="bg1"/>
                </a:solidFill>
              </a:rPr>
              <a:t>Klik om de stijl te bewerken</a:t>
            </a:r>
            <a:endParaRPr lang="nl-BE" sz="2000">
              <a:solidFill>
                <a:schemeClr val="bg1"/>
              </a:solidFill>
            </a:endParaRP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B49698D8-8A4A-5B4C-9134-4C2AEC5042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938" y="2528888"/>
            <a:ext cx="3527425" cy="2576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numCol="2" spcCol="144000"/>
          <a:lstStyle>
            <a:lvl1pPr marL="0" indent="0">
              <a:buFontTx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400" indent="-228600">
              <a:tabLst/>
              <a:defRPr sz="2000"/>
            </a:lvl2pPr>
            <a:lvl3pPr marL="668338" indent="-228600">
              <a:buFont typeface="Wingdings" pitchFamily="2" charset="2"/>
              <a:buChar char="§"/>
              <a:tabLst/>
              <a:defRPr/>
            </a:lvl3pPr>
          </a:lstStyle>
          <a:p>
            <a:pPr lvl="0"/>
            <a:endParaRPr lang="nl-NL"/>
          </a:p>
        </p:txBody>
      </p:sp>
      <p:sp>
        <p:nvSpPr>
          <p:cNvPr id="26" name="Tijdelijke aanduiding voor inhoud 2">
            <a:extLst>
              <a:ext uri="{FF2B5EF4-FFF2-40B4-BE49-F238E27FC236}">
                <a16:creationId xmlns:a16="http://schemas.microsoft.com/office/drawing/2014/main" id="{E8EFB6D7-A516-F449-9702-B9D141590E3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32288" y="2532290"/>
            <a:ext cx="3527425" cy="2576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numCol="2" spcCol="144000"/>
          <a:lstStyle>
            <a:lvl1pPr marL="0" indent="0">
              <a:buFontTx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400" indent="-228600">
              <a:tabLst/>
              <a:defRPr sz="2000"/>
            </a:lvl2pPr>
            <a:lvl3pPr marL="668338" indent="-228600">
              <a:buFont typeface="Wingdings" pitchFamily="2" charset="2"/>
              <a:buChar char="§"/>
              <a:tabLst/>
              <a:defRPr/>
            </a:lvl3pPr>
          </a:lstStyle>
          <a:p>
            <a:pPr lvl="0"/>
            <a:endParaRPr lang="nl-NL"/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8F590121-5602-F64F-874B-9EB42A3C4BC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48638" y="2528888"/>
            <a:ext cx="3527425" cy="2576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numCol="2" spcCol="144000"/>
          <a:lstStyle>
            <a:lvl1pPr marL="0" indent="0">
              <a:buFontTx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6400" indent="-228600">
              <a:tabLst/>
              <a:defRPr sz="2000"/>
            </a:lvl2pPr>
            <a:lvl3pPr marL="668338" indent="-228600">
              <a:buFont typeface="Wingdings" pitchFamily="2" charset="2"/>
              <a:buChar char="§"/>
              <a:tabLst/>
              <a:defRPr/>
            </a:lvl3pPr>
          </a:lstStyle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5030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7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51" userDrawn="1">
          <p15:clr>
            <a:srgbClr val="FBAE40"/>
          </p15:clr>
        </p15:guide>
        <p15:guide id="4" pos="513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74" r:id="rId3"/>
    <p:sldLayoutId id="2147483679" r:id="rId4"/>
    <p:sldLayoutId id="2147483675" r:id="rId5"/>
    <p:sldLayoutId id="2147483663" r:id="rId6"/>
    <p:sldLayoutId id="2147483667" r:id="rId7"/>
    <p:sldLayoutId id="2147483650" r:id="rId8"/>
    <p:sldLayoutId id="2147483680" r:id="rId9"/>
    <p:sldLayoutId id="214748367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663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3386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8353F-5D5D-B140-B314-24CD464ECD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Industrial Automation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C06BAAA-2899-BD4E-93EA-36B343359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6" y="2253024"/>
            <a:ext cx="4859337" cy="2864920"/>
          </a:xfrm>
        </p:spPr>
        <p:txBody>
          <a:bodyPr lIns="0" tIns="0" rIns="0" bIns="0" anchor="t">
            <a:noAutofit/>
          </a:bodyPr>
          <a:lstStyle/>
          <a:p>
            <a:r>
              <a:rPr lang="nl-BE" dirty="0">
                <a:latin typeface="Arial"/>
                <a:cs typeface="Arial"/>
              </a:rPr>
              <a:t>Industrie 4.0</a:t>
            </a:r>
          </a:p>
          <a:p>
            <a:r>
              <a:rPr lang="nl-BE" dirty="0">
                <a:latin typeface="Arial"/>
                <a:cs typeface="Arial"/>
              </a:rPr>
              <a:t>Projectvoorstelling</a:t>
            </a:r>
            <a:endParaRPr lang="nl-B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4E09A1F-7F1D-4FEF-9DFD-4BD54E9AF624}"/>
                  </a:ext>
                </a:extLst>
              </p14:cNvPr>
              <p14:cNvContentPartPr/>
              <p14:nvPr/>
            </p14:nvContentPartPr>
            <p14:xfrm>
              <a:off x="6950868" y="1135503"/>
              <a:ext cx="266700" cy="47625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4E09A1F-7F1D-4FEF-9DFD-4BD54E9AF6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2896" y="1116899"/>
                <a:ext cx="302284" cy="844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kstvak 3">
            <a:extLst>
              <a:ext uri="{FF2B5EF4-FFF2-40B4-BE49-F238E27FC236}">
                <a16:creationId xmlns:a16="http://schemas.microsoft.com/office/drawing/2014/main" id="{B7A9012A-5FC9-4903-A3FE-63E88675E15A}"/>
              </a:ext>
            </a:extLst>
          </p:cNvPr>
          <p:cNvSpPr txBox="1"/>
          <p:nvPr/>
        </p:nvSpPr>
        <p:spPr>
          <a:xfrm>
            <a:off x="515935" y="3729399"/>
            <a:ext cx="274320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500"/>
              <a:t>Kazim Bozca</a:t>
            </a:r>
          </a:p>
          <a:p>
            <a:pPr algn="l"/>
            <a:r>
              <a:rPr lang="nl-NL" sz="1500"/>
              <a:t>Oguzhan </a:t>
            </a:r>
            <a:r>
              <a:rPr lang="nl-NL" sz="1500" err="1"/>
              <a:t>Erdem</a:t>
            </a:r>
            <a:r>
              <a:rPr lang="nl-NL" sz="1500"/>
              <a:t>	</a:t>
            </a:r>
          </a:p>
          <a:p>
            <a:pPr algn="l"/>
            <a:r>
              <a:rPr lang="nl-NL" sz="1500" err="1"/>
              <a:t>Metehan</a:t>
            </a:r>
            <a:r>
              <a:rPr lang="nl-NL" sz="1500"/>
              <a:t> </a:t>
            </a:r>
            <a:r>
              <a:rPr lang="nl-NL" sz="1500" err="1"/>
              <a:t>Altintas</a:t>
            </a:r>
            <a:endParaRPr lang="nl-NL" sz="1500"/>
          </a:p>
          <a:p>
            <a:pPr algn="l"/>
            <a:r>
              <a:rPr lang="nl-NL" sz="1500" err="1"/>
              <a:t>Berkan</a:t>
            </a:r>
            <a:r>
              <a:rPr lang="nl-NL" sz="1500"/>
              <a:t> </a:t>
            </a:r>
            <a:r>
              <a:rPr lang="nl-NL" sz="1500" err="1"/>
              <a:t>Ipek</a:t>
            </a:r>
            <a:endParaRPr lang="nl-NL" sz="1500"/>
          </a:p>
          <a:p>
            <a:pPr algn="l"/>
            <a:r>
              <a:rPr lang="nl-NL"/>
              <a:t>	</a:t>
            </a:r>
          </a:p>
        </p:txBody>
      </p:sp>
      <p:pic>
        <p:nvPicPr>
          <p:cNvPr id="5" name="Begin">
            <a:hlinkClick r:id="" action="ppaction://media"/>
            <a:extLst>
              <a:ext uri="{FF2B5EF4-FFF2-40B4-BE49-F238E27FC236}">
                <a16:creationId xmlns:a16="http://schemas.microsoft.com/office/drawing/2014/main" id="{650A8F3E-306C-4191-AC45-B503877C9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15050" y="56682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36557CAB-68A7-8B47-B435-0266C39E9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2900400"/>
            <a:ext cx="11160125" cy="3002444"/>
          </a:xfrm>
        </p:spPr>
        <p:txBody>
          <a:bodyPr lIns="0" tIns="0" rIns="0" bIns="0" numCol="2" spcCol="180000" anchor="t">
            <a:noAutofit/>
          </a:bodyPr>
          <a:lstStyle/>
          <a:p>
            <a:pPr marL="0" indent="0">
              <a:buNone/>
            </a:pPr>
            <a:r>
              <a:rPr lang="nl-BE">
                <a:latin typeface="Arial"/>
                <a:cs typeface="Arial"/>
              </a:rPr>
              <a:t>Basisprincipes: </a:t>
            </a:r>
          </a:p>
          <a:p>
            <a:r>
              <a:rPr lang="nl-BE">
                <a:latin typeface="Arial"/>
                <a:cs typeface="Arial"/>
              </a:rPr>
              <a:t>Communicatie van data</a:t>
            </a:r>
          </a:p>
          <a:p>
            <a:r>
              <a:rPr lang="nl-BE">
                <a:latin typeface="Arial"/>
                <a:cs typeface="Arial"/>
              </a:rPr>
              <a:t>Data-analyse </a:t>
            </a:r>
            <a:r>
              <a:rPr lang="nl-BE">
                <a:latin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nl-BE">
                <a:latin typeface="Arial"/>
                <a:cs typeface="Arial"/>
              </a:rPr>
              <a:t> AI / Machine </a:t>
            </a:r>
            <a:r>
              <a:rPr lang="nl-BE" err="1">
                <a:latin typeface="Arial"/>
                <a:cs typeface="Arial"/>
              </a:rPr>
              <a:t>learning</a:t>
            </a:r>
            <a:endParaRPr lang="nl-BE">
              <a:latin typeface="Arial"/>
              <a:cs typeface="Arial"/>
            </a:endParaRPr>
          </a:p>
          <a:p>
            <a:pPr marL="0"/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EF5367-E69D-C748-B7F1-F27FAC3F3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Industrie 4.0</a:t>
            </a:r>
            <a:endParaRPr lang="nl-BE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D05C7AE3-970C-49A5-B45C-F45630874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096" y="557962"/>
            <a:ext cx="4775015" cy="1981052"/>
          </a:xfrm>
          <a:prstGeom prst="rect">
            <a:avLst/>
          </a:prstGeom>
        </p:spPr>
      </p:pic>
      <p:pic>
        <p:nvPicPr>
          <p:cNvPr id="7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C24E4A09-BC95-4305-84A6-8ECB132F7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9511" y="51958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22FBD8C7-3790-407B-800C-2EF0DA66A47B}"/>
              </a:ext>
            </a:extLst>
          </p:cNvPr>
          <p:cNvSpPr txBox="1">
            <a:spLocks/>
          </p:cNvSpPr>
          <p:nvPr/>
        </p:nvSpPr>
        <p:spPr>
          <a:xfrm>
            <a:off x="515938" y="153934"/>
            <a:ext cx="9122583" cy="69231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l-BE"/>
              <a:t>Serresturing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143A9B7-7E5E-44B6-A6DB-A399003C3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40" y="828675"/>
            <a:ext cx="5865607" cy="5137119"/>
          </a:xfrm>
          <a:prstGeom prst="rect">
            <a:avLst/>
          </a:prstGeom>
        </p:spPr>
      </p:pic>
      <p:pic>
        <p:nvPicPr>
          <p:cNvPr id="4" name="SerreInfo">
            <a:hlinkClick r:id="" action="ppaction://media"/>
            <a:extLst>
              <a:ext uri="{FF2B5EF4-FFF2-40B4-BE49-F238E27FC236}">
                <a16:creationId xmlns:a16="http://schemas.microsoft.com/office/drawing/2014/main" id="{00252F3C-317A-4EFE-89C9-E7EA64942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9949" y="53850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22FBD8C7-3790-407B-800C-2EF0DA66A47B}"/>
              </a:ext>
            </a:extLst>
          </p:cNvPr>
          <p:cNvSpPr txBox="1">
            <a:spLocks/>
          </p:cNvSpPr>
          <p:nvPr/>
        </p:nvSpPr>
        <p:spPr>
          <a:xfrm>
            <a:off x="515938" y="153934"/>
            <a:ext cx="9122583" cy="69231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l-BE" dirty="0"/>
              <a:t>Serresturing – </a:t>
            </a:r>
            <a:r>
              <a:rPr lang="nl-BE" b="0" dirty="0"/>
              <a:t>Design </a:t>
            </a:r>
            <a:r>
              <a:rPr lang="nl-BE" b="0" err="1"/>
              <a:t>principles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32AF2-F5D0-45EB-A09A-00B0E9D6A5CD}"/>
              </a:ext>
            </a:extLst>
          </p:cNvPr>
          <p:cNvSpPr txBox="1"/>
          <p:nvPr/>
        </p:nvSpPr>
        <p:spPr>
          <a:xfrm>
            <a:off x="515938" y="1905506"/>
            <a:ext cx="11160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err="1"/>
              <a:t>Interoperability</a:t>
            </a:r>
            <a:r>
              <a:rPr lang="nl-BE" sz="2400" b="1" dirty="0"/>
              <a:t>: 		</a:t>
            </a:r>
            <a:r>
              <a:rPr lang="nl-BE" sz="2400" dirty="0"/>
              <a:t>Uitbereiding tot meerdere </a:t>
            </a:r>
            <a:r>
              <a:rPr lang="nl-BE" sz="2400" err="1"/>
              <a:t>serre’s</a:t>
            </a:r>
            <a:endParaRPr lang="nl-B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err="1"/>
              <a:t>Virtualization</a:t>
            </a:r>
            <a:r>
              <a:rPr lang="nl-BE" sz="2400" b="1" dirty="0"/>
              <a:t>:		</a:t>
            </a:r>
            <a:r>
              <a:rPr lang="nl-BE" sz="2400" err="1"/>
              <a:t>User-interface</a:t>
            </a:r>
            <a:r>
              <a:rPr lang="nl-BE" sz="2400" dirty="0"/>
              <a:t> met </a:t>
            </a:r>
            <a:r>
              <a:rPr lang="nl-BE" sz="2400" err="1"/>
              <a:t>NodeJS</a:t>
            </a:r>
            <a:endParaRPr lang="nl-B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err="1"/>
              <a:t>Decentralization</a:t>
            </a:r>
            <a:r>
              <a:rPr lang="nl-BE" sz="2400" b="1" dirty="0"/>
              <a:t>:		</a:t>
            </a:r>
            <a:r>
              <a:rPr lang="nl-BE" sz="2400" dirty="0"/>
              <a:t>Individuele data en sturing per serre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dirty="0"/>
              <a:t>Real-Time </a:t>
            </a:r>
            <a:r>
              <a:rPr lang="nl-BE" sz="2400" b="1" err="1"/>
              <a:t>Capability</a:t>
            </a:r>
            <a:r>
              <a:rPr lang="nl-BE" sz="2400" b="1" dirty="0"/>
              <a:t>:	</a:t>
            </a:r>
            <a:r>
              <a:rPr lang="nl-BE" sz="2400" err="1"/>
              <a:t>Logging</a:t>
            </a:r>
            <a:r>
              <a:rPr lang="nl-BE" sz="2400" dirty="0"/>
              <a:t> van dataoverzicht (temperatuur, vochtigheid)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dirty="0"/>
              <a:t>Service </a:t>
            </a:r>
            <a:r>
              <a:rPr lang="nl-BE" sz="2400" b="1" err="1"/>
              <a:t>Orientation</a:t>
            </a:r>
            <a:r>
              <a:rPr lang="nl-BE" sz="2400" b="1" dirty="0"/>
              <a:t>:	</a:t>
            </a:r>
            <a:r>
              <a:rPr lang="nl-BE" sz="2400" dirty="0"/>
              <a:t>Visualisatie van </a:t>
            </a:r>
            <a:r>
              <a:rPr lang="nl-BE" sz="2400" err="1"/>
              <a:t>datalog</a:t>
            </a:r>
            <a:endParaRPr lang="nl-B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err="1"/>
              <a:t>Modularity</a:t>
            </a:r>
            <a:r>
              <a:rPr lang="nl-BE" sz="2400" b="1" dirty="0"/>
              <a:t>:		</a:t>
            </a:r>
            <a:r>
              <a:rPr lang="nl-BE" sz="2400" dirty="0"/>
              <a:t>Meerdere </a:t>
            </a:r>
            <a:r>
              <a:rPr lang="nl-BE" sz="2400" err="1"/>
              <a:t>serre’s</a:t>
            </a:r>
            <a:r>
              <a:rPr lang="nl-BE" sz="2400" dirty="0"/>
              <a:t> loggen via hetzelfde protocol 						(OPC UA/AMQP)</a:t>
            </a:r>
            <a:endParaRPr lang="nl-BE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rotocol2">
            <a:hlinkClick r:id="" action="ppaction://media"/>
            <a:extLst>
              <a:ext uri="{FF2B5EF4-FFF2-40B4-BE49-F238E27FC236}">
                <a16:creationId xmlns:a16="http://schemas.microsoft.com/office/drawing/2014/main" id="{A793BC0D-D173-41EB-A807-81372AF59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9679" y="47518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1EF5367-E69D-C748-B7F1-F27FAC3F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53934"/>
            <a:ext cx="9122583" cy="692311"/>
          </a:xfrm>
        </p:spPr>
        <p:txBody>
          <a:bodyPr/>
          <a:lstStyle/>
          <a:p>
            <a:r>
              <a:rPr lang="nl-BE"/>
              <a:t>Fitness-salon luchtcirculatie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A479CD-3CFE-46C8-ACF9-D4E08E3AB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32" y="777447"/>
            <a:ext cx="6948536" cy="5303106"/>
          </a:xfrm>
          <a:prstGeom prst="rect">
            <a:avLst/>
          </a:prstGeom>
        </p:spPr>
      </p:pic>
      <p:pic>
        <p:nvPicPr>
          <p:cNvPr id="6" name="WhatsApp Audio 2020-09-27 at 8.50.36 PM">
            <a:hlinkClick r:id="" action="ppaction://media"/>
            <a:extLst>
              <a:ext uri="{FF2B5EF4-FFF2-40B4-BE49-F238E27FC236}">
                <a16:creationId xmlns:a16="http://schemas.microsoft.com/office/drawing/2014/main" id="{349C9055-C0DB-45F4-9BF8-6FB73526B7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825" y="5267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5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1EF5367-E69D-C748-B7F1-F27FAC3F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53934"/>
            <a:ext cx="11063352" cy="692311"/>
          </a:xfrm>
        </p:spPr>
        <p:txBody>
          <a:bodyPr/>
          <a:lstStyle/>
          <a:p>
            <a:r>
              <a:rPr lang="nl-BE"/>
              <a:t>Fitness-salon luchtcirculatie – </a:t>
            </a:r>
            <a:r>
              <a:rPr lang="nl-BE" b="0"/>
              <a:t>Design principles</a:t>
            </a:r>
            <a:endParaRPr lang="nl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7CBA8-7993-4578-A091-0AD0FF0BC3D6}"/>
              </a:ext>
            </a:extLst>
          </p:cNvPr>
          <p:cNvSpPr txBox="1"/>
          <p:nvPr/>
        </p:nvSpPr>
        <p:spPr>
          <a:xfrm>
            <a:off x="515938" y="1905506"/>
            <a:ext cx="11160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err="1"/>
              <a:t>Interoperability</a:t>
            </a:r>
            <a:r>
              <a:rPr lang="nl-BE" sz="2400" b="1"/>
              <a:t>: 		</a:t>
            </a:r>
            <a:r>
              <a:rPr lang="nl-BE" sz="2400"/>
              <a:t>Uitbereiding tot meerdere verdiepingen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err="1"/>
              <a:t>Virtualization</a:t>
            </a:r>
            <a:r>
              <a:rPr lang="nl-BE" sz="2400" b="1"/>
              <a:t>:		</a:t>
            </a:r>
            <a:r>
              <a:rPr lang="nl-BE" sz="2400" err="1"/>
              <a:t>User-interface</a:t>
            </a:r>
            <a:r>
              <a:rPr lang="nl-BE" sz="2400"/>
              <a:t> met </a:t>
            </a:r>
            <a:r>
              <a:rPr lang="nl-BE" sz="2400" err="1"/>
              <a:t>NodeJS</a:t>
            </a:r>
            <a:endParaRPr lang="nl-BE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err="1"/>
              <a:t>Decentralization</a:t>
            </a:r>
            <a:r>
              <a:rPr lang="nl-BE" sz="2400" b="1"/>
              <a:t>:		</a:t>
            </a:r>
            <a:r>
              <a:rPr lang="nl-BE" sz="2400"/>
              <a:t>Individuele data en sturing per verdieping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/>
              <a:t>Real-Time </a:t>
            </a:r>
            <a:r>
              <a:rPr lang="nl-BE" sz="2400" b="1" err="1"/>
              <a:t>Capability</a:t>
            </a:r>
            <a:r>
              <a:rPr lang="nl-BE" sz="2400" b="1"/>
              <a:t>:	</a:t>
            </a:r>
            <a:r>
              <a:rPr lang="nl-BE" sz="2400" err="1"/>
              <a:t>Logging</a:t>
            </a:r>
            <a:r>
              <a:rPr lang="nl-BE" sz="2400"/>
              <a:t> van dataoverzicht (temperatuur, vochtigheid)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/>
              <a:t>Service </a:t>
            </a:r>
            <a:r>
              <a:rPr lang="nl-BE" sz="2400" b="1" err="1"/>
              <a:t>Orientation</a:t>
            </a:r>
            <a:r>
              <a:rPr lang="nl-BE" sz="2400" b="1"/>
              <a:t>:	</a:t>
            </a:r>
            <a:r>
              <a:rPr lang="nl-BE" sz="2400"/>
              <a:t>Visualisatie van </a:t>
            </a:r>
            <a:r>
              <a:rPr lang="nl-BE" sz="2400" err="1"/>
              <a:t>datalog</a:t>
            </a:r>
            <a:endParaRPr lang="nl-BE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400" b="1" err="1"/>
              <a:t>Modularity</a:t>
            </a:r>
            <a:r>
              <a:rPr lang="nl-BE" sz="2400" b="1"/>
              <a:t>:		</a:t>
            </a:r>
            <a:r>
              <a:rPr lang="nl-BE" sz="2400"/>
              <a:t>Meerdere verdiepingen loggen via hetzelfde protocol 					(MQTT)</a:t>
            </a:r>
            <a:endParaRPr lang="nl-BE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DIA7">
            <a:hlinkClick r:id="" action="ppaction://media"/>
            <a:extLst>
              <a:ext uri="{FF2B5EF4-FFF2-40B4-BE49-F238E27FC236}">
                <a16:creationId xmlns:a16="http://schemas.microsoft.com/office/drawing/2014/main" id="{8505A234-3EEA-4567-A6A3-3DB6E7CDB6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6577" y="536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2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E31EF-509F-4677-B9F0-718021E83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/>
              <a:t>Takenverdeling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18D55-5CF4-47FA-A93B-F669E234C7A3}"/>
              </a:ext>
            </a:extLst>
          </p:cNvPr>
          <p:cNvSpPr txBox="1"/>
          <p:nvPr/>
        </p:nvSpPr>
        <p:spPr>
          <a:xfrm>
            <a:off x="515939" y="1895475"/>
            <a:ext cx="910413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Architecture: Raspberry Pi </a:t>
            </a:r>
            <a:r>
              <a:rPr lang="en-GB" b="1">
                <a:sym typeface="Wingdings" panose="05000000000000000000" pitchFamily="2" charset="2"/>
              </a:rPr>
              <a:t></a:t>
            </a:r>
            <a:r>
              <a:rPr lang="en-GB" b="1"/>
              <a:t> </a:t>
            </a:r>
            <a:r>
              <a:rPr lang="en-GB"/>
              <a:t>NodeJS – Kazim Bozca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Services: M-BUS </a:t>
            </a:r>
            <a:r>
              <a:rPr lang="en-GB" b="1">
                <a:sym typeface="Wingdings" panose="05000000000000000000" pitchFamily="2" charset="2"/>
              </a:rPr>
              <a:t></a:t>
            </a:r>
            <a:r>
              <a:rPr lang="en-GB" b="1"/>
              <a:t> </a:t>
            </a:r>
            <a:r>
              <a:rPr lang="en-GB"/>
              <a:t>Indoor temperature/humidity sensor -  </a:t>
            </a:r>
            <a:r>
              <a:rPr lang="en-GB" err="1"/>
              <a:t>Metehan</a:t>
            </a:r>
            <a:r>
              <a:rPr lang="en-GB"/>
              <a:t> </a:t>
            </a:r>
            <a:r>
              <a:rPr lang="en-GB" err="1"/>
              <a:t>Altintas</a:t>
            </a:r>
            <a:endParaRPr 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Communication: MQTT/AMQP </a:t>
            </a:r>
            <a:r>
              <a:rPr lang="en-GB" b="1">
                <a:sym typeface="Wingdings" panose="05000000000000000000" pitchFamily="2" charset="2"/>
              </a:rPr>
              <a:t> </a:t>
            </a:r>
            <a:r>
              <a:rPr lang="en-GB">
                <a:sym typeface="Wingdings" panose="05000000000000000000" pitchFamily="2" charset="2"/>
              </a:rPr>
              <a:t>RabbitMQ -</a:t>
            </a:r>
            <a:r>
              <a:rPr lang="en-GB" b="1">
                <a:sym typeface="Wingdings" panose="05000000000000000000" pitchFamily="2" charset="2"/>
              </a:rPr>
              <a:t> </a:t>
            </a:r>
            <a:r>
              <a:rPr lang="en-GB" err="1">
                <a:sym typeface="Wingdings" panose="05000000000000000000" pitchFamily="2" charset="2"/>
              </a:rPr>
              <a:t>Oguzhan</a:t>
            </a:r>
            <a:r>
              <a:rPr lang="en-GB">
                <a:sym typeface="Wingdings" panose="05000000000000000000" pitchFamily="2" charset="2"/>
              </a:rPr>
              <a:t> </a:t>
            </a:r>
            <a:r>
              <a:rPr lang="en-GB" err="1">
                <a:sym typeface="Wingdings" panose="05000000000000000000" pitchFamily="2" charset="2"/>
              </a:rPr>
              <a:t>Erdem</a:t>
            </a:r>
            <a:endParaRPr lang="en-GB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sym typeface="Wingdings" panose="05000000000000000000" pitchFamily="2" charset="2"/>
              </a:rPr>
              <a:t>Physical: PLC components  </a:t>
            </a:r>
            <a:r>
              <a:rPr lang="en-GB" err="1">
                <a:sym typeface="Wingdings" panose="05000000000000000000" pitchFamily="2" charset="2"/>
              </a:rPr>
              <a:t>Berkan</a:t>
            </a:r>
            <a:r>
              <a:rPr lang="en-GB">
                <a:sym typeface="Wingdings" panose="05000000000000000000" pitchFamily="2" charset="2"/>
              </a:rPr>
              <a:t> </a:t>
            </a:r>
            <a:r>
              <a:rPr lang="en-GB" err="1">
                <a:sym typeface="Wingdings" panose="05000000000000000000" pitchFamily="2" charset="2"/>
              </a:rPr>
              <a:t>Ipek</a:t>
            </a:r>
            <a:endParaRPr lang="en-GB" b="1"/>
          </a:p>
        </p:txBody>
      </p:sp>
      <p:pic>
        <p:nvPicPr>
          <p:cNvPr id="2" name="takenverd">
            <a:hlinkClick r:id="" action="ppaction://media"/>
            <a:extLst>
              <a:ext uri="{FF2B5EF4-FFF2-40B4-BE49-F238E27FC236}">
                <a16:creationId xmlns:a16="http://schemas.microsoft.com/office/drawing/2014/main" id="{AD9BD052-C9E2-47AC-AD1B-8D680E20F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18172" y="55618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Widescreen</PresentationFormat>
  <Paragraphs>35</Paragraphs>
  <Slides>7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Kantoorthema</vt:lpstr>
      <vt:lpstr>Industrial Automation</vt:lpstr>
      <vt:lpstr>Industrie 4.0</vt:lpstr>
      <vt:lpstr>PowerPoint Presentation</vt:lpstr>
      <vt:lpstr>PowerPoint Presentation</vt:lpstr>
      <vt:lpstr>Fitness-salon luchtcirculatie</vt:lpstr>
      <vt:lpstr>Fitness-salon luchtcirculatie – Design principles</vt:lpstr>
      <vt:lpstr>Takenverdeling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ozi</cp:lastModifiedBy>
  <cp:revision>1</cp:revision>
  <dcterms:created xsi:type="dcterms:W3CDTF">2017-10-12T15:08:04Z</dcterms:created>
  <dcterms:modified xsi:type="dcterms:W3CDTF">2020-09-27T21:36:04Z</dcterms:modified>
</cp:coreProperties>
</file>